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1" r:id="rId8"/>
    <p:sldId id="265" r:id="rId9"/>
    <p:sldId id="262" r:id="rId10"/>
    <p:sldId id="266" r:id="rId11"/>
    <p:sldId id="268" r:id="rId12"/>
    <p:sldId id="267" r:id="rId13"/>
    <p:sldId id="269" r:id="rId14"/>
    <p:sldId id="270" r:id="rId15"/>
    <p:sldId id="273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6E818-65B9-4519-A565-730046D9F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D73B1-4551-495A-B9ED-977D33EB5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193B5-23FC-42A9-851B-8CB8017E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5A5B-C836-4576-9E87-2C814951DC13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136DB-E86B-48E0-8034-E659154B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2BDFD-44F1-4799-8816-3D53D1CB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35C9-AAB3-42F7-B675-E033FCE6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1E2F-67AF-4AA2-98F9-B73FC946C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237D9-5536-4B26-9C63-93A63D74B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46930-6D9E-4DE0-AE3C-7BE850C3B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5A5B-C836-4576-9E87-2C814951DC13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72EC7-997A-4BE8-808D-67858771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36B1E-B69E-47E1-9A32-65E4FC36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35C9-AAB3-42F7-B675-E033FCE6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2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615DEA-A858-4031-83E8-4B8B047AC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AAA8D5-60D8-4D7D-B09D-40BF30C9E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BC966-18B1-4223-9CEB-46F579F9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5A5B-C836-4576-9E87-2C814951DC13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DAD6A-A7C7-497E-98FD-7287D09A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B528B-F98E-4332-A51A-12785BE7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35C9-AAB3-42F7-B675-E033FCE6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3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6C3D-5362-44E1-8DD8-CA88E871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7B6A5-7298-4988-9366-A75264A5F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8DFB-5605-4C0C-AC14-185796ECA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5A5B-C836-4576-9E87-2C814951DC13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E7C38-D9C7-43A1-9A8F-5E5FDC3C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831A0-6EC3-40D1-B3C0-3B9CA663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35C9-AAB3-42F7-B675-E033FCE6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9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04BD0-2D5B-4F6E-99C2-E67D09C2B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74C3B-1C97-412A-8071-E4651D8DF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E9A2C-812E-4D24-B45C-68146B6A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5A5B-C836-4576-9E87-2C814951DC13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AC35E-C022-42D5-9DA4-BA99A0B0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6F922-E13C-43EF-B810-941098B6F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35C9-AAB3-42F7-B675-E033FCE6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2FDC-DD5B-495B-8546-7F62B37FF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F9BA0-9F7E-4457-8D14-C87C38E69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8054-C257-47EC-842F-24C83B2CA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91E74-5A1A-48A0-8AA8-6038ED736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5A5B-C836-4576-9E87-2C814951DC13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B363E-B02F-425A-A4BC-471521E0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CCD89-9161-4477-91F5-C1B6F65D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35C9-AAB3-42F7-B675-E033FCE6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1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24C1-3847-478B-A129-C6B622014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31365-4578-42AE-9A83-CEE45E130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B9C27-36A9-4FFE-A6FB-5E0576B2B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CF186-C925-4544-8BA2-0E9BCE14E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2228D-ACE4-4488-B554-E263E9C43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4BD7B9-4794-4266-8222-95C99940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5A5B-C836-4576-9E87-2C814951DC13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EA1273-7EF3-4590-9C3E-EDF26739B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D05A5D-42A7-4B90-B272-A7AC29F68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35C9-AAB3-42F7-B675-E033FCE6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F492-54BD-4D25-9492-CE024C904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FDB438-6C6F-474E-8A07-ABAD566E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5A5B-C836-4576-9E87-2C814951DC13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9BE40-D3F3-42D4-ABA9-600D7C3E4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A88-E0F2-44E7-BDB1-F1E45374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35C9-AAB3-42F7-B675-E033FCE6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2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AFE536-630C-4DEB-AF5A-0C2CDC7C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5A5B-C836-4576-9E87-2C814951DC13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A3BF9-0DF3-4915-BB5B-FF70CA1A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061AB-80E4-4507-AE16-7AF4DDCF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35C9-AAB3-42F7-B675-E033FCE6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EBC84-577F-44CC-B623-1462C85B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40669-1076-40F5-9F8B-A45333865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B41F0-E89B-4391-8D9A-3C5DE3699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3A0B1-4D0A-47AE-9D35-5A55215DD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5A5B-C836-4576-9E87-2C814951DC13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C714E-2264-41D3-BBFE-A760E98F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FBFE6-3CCC-46A1-AD1D-D430DE73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35C9-AAB3-42F7-B675-E033FCE6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5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2D202-B2C8-4581-B055-F05CD80D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C18492-9710-4FF8-821F-8D87C1DEE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0253A-79CA-4B8E-B032-19E1F86AF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58547-BD11-411F-9357-F777710E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5A5B-C836-4576-9E87-2C814951DC13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0E56F-8C29-49E3-8B2B-EE7BBEC59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9F0C1-B581-4FCB-BB1C-7A0062B7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35C9-AAB3-42F7-B675-E033FCE6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0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2D8714-FEB8-41A1-AA06-0ECEA3DCE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3CC6B-1DB1-4FE0-9C3F-6D7D7C90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00E9D-6884-4806-8609-2A3412917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5A5B-C836-4576-9E87-2C814951DC13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7588A-9FCD-4671-9F0B-CEBA04E9F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C87A3-DF39-471F-B00A-4A09F8A32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D35C9-AAB3-42F7-B675-E033FCE6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5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660B-8C91-4831-8B21-01AC66514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3716" y="705080"/>
            <a:ext cx="8482988" cy="1421175"/>
          </a:xfrm>
          <a:blipFill>
            <a:blip r:embed="rId2"/>
            <a:tile tx="0" ty="0" sx="100000" sy="100000" flip="none" algn="tl"/>
          </a:blipFill>
        </p:spPr>
        <p:txBody>
          <a:bodyPr tIns="0" bIns="182880">
            <a:normAutofit fontScale="90000"/>
          </a:bodyPr>
          <a:lstStyle/>
          <a:p>
            <a:r>
              <a:rPr lang="en-US" dirty="0">
                <a:latin typeface="Adobe Caslon Pro Bold" panose="0205070206050A020403" pitchFamily="18" charset="0"/>
              </a:rPr>
              <a:t>IN THE NAME OF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63A51-7429-4626-BB45-025F34138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96587"/>
            <a:ext cx="9144000" cy="2963537"/>
          </a:xfrm>
        </p:spPr>
        <p:txBody>
          <a:bodyPr>
            <a:normAutofit fontScale="85000" lnSpcReduction="20000"/>
          </a:bodyPr>
          <a:lstStyle/>
          <a:p>
            <a:r>
              <a:rPr lang="en-US" sz="5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ASTHMA</a:t>
            </a:r>
            <a:r>
              <a:rPr lang="en-US" sz="5800" dirty="0"/>
              <a:t> &amp; </a:t>
            </a:r>
            <a:r>
              <a:rPr lang="en-US" sz="5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COPD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600" dirty="0"/>
              <a:t> Dr. </a:t>
            </a:r>
            <a:r>
              <a:rPr lang="en-US" sz="2600" dirty="0" err="1"/>
              <a:t>Somaye</a:t>
            </a:r>
            <a:r>
              <a:rPr lang="en-US" sz="2600" dirty="0"/>
              <a:t> </a:t>
            </a:r>
            <a:r>
              <a:rPr lang="en-US" sz="2600" dirty="0" err="1"/>
              <a:t>Fatahian</a:t>
            </a:r>
            <a:endParaRPr lang="en-US" sz="2600" dirty="0"/>
          </a:p>
          <a:p>
            <a:r>
              <a:rPr lang="en-US" sz="2600" dirty="0"/>
              <a:t>  </a:t>
            </a:r>
          </a:p>
          <a:p>
            <a:r>
              <a:rPr lang="en-US" sz="2600" dirty="0"/>
              <a:t>INTERNIST</a:t>
            </a:r>
          </a:p>
          <a:p>
            <a:r>
              <a:rPr lang="en-US" sz="4200" dirty="0"/>
              <a:t>                               </a:t>
            </a:r>
            <a:r>
              <a:rPr lang="en-US" dirty="0"/>
              <a:t>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5947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0D42-1D37-4E2B-942F-E93DB48B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C13CF-3945-4714-895E-BCBE7A8F0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Cytokines</a:t>
            </a:r>
          </a:p>
          <a:p>
            <a:endParaRPr lang="en-US" dirty="0"/>
          </a:p>
          <a:p>
            <a:r>
              <a:rPr lang="en-US" dirty="0"/>
              <a:t>Fatty Acid Mediators</a:t>
            </a:r>
          </a:p>
          <a:p>
            <a:endParaRPr lang="en-US" dirty="0"/>
          </a:p>
          <a:p>
            <a:r>
              <a:rPr lang="en-US" dirty="0"/>
              <a:t>Nitric Oxide</a:t>
            </a:r>
          </a:p>
          <a:p>
            <a:endParaRPr lang="en-US" dirty="0"/>
          </a:p>
          <a:p>
            <a:r>
              <a:rPr lang="en-US" dirty="0"/>
              <a:t>Reactive Oxygen Species</a:t>
            </a:r>
          </a:p>
          <a:p>
            <a:endParaRPr lang="en-US" dirty="0"/>
          </a:p>
          <a:p>
            <a:r>
              <a:rPr lang="en-US" dirty="0"/>
              <a:t>Chemokines</a:t>
            </a:r>
          </a:p>
        </p:txBody>
      </p:sp>
    </p:spTree>
    <p:extLst>
      <p:ext uri="{BB962C8B-B14F-4D97-AF65-F5344CB8AC3E}">
        <p14:creationId xmlns:p14="http://schemas.microsoft.com/office/powerpoint/2010/main" val="2766158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14753-B73E-42EB-B09E-B78D6C030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ETIOLOGIC MECHANISMS, RISK FACTORS, TRIGGERS, AND COMPLICATING COMORBIDITIES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BD2C8-A19B-465D-895C-C1412FE11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2183"/>
            <a:ext cx="10515600" cy="3444780"/>
          </a:xfrm>
        </p:spPr>
        <p:txBody>
          <a:bodyPr/>
          <a:lstStyle/>
          <a:p>
            <a:r>
              <a:rPr lang="en-US" dirty="0"/>
              <a:t>HERITABLE PREDISPOSITION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79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1A3C-B836-40E3-B9AE-275282C59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 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EXPOSURES AND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ED4BB-F413-4271-A729-7AE115B5B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277"/>
            <a:ext cx="10515600" cy="4902506"/>
          </a:xfrm>
        </p:spPr>
        <p:txBody>
          <a:bodyPr>
            <a:noAutofit/>
          </a:bodyPr>
          <a:lstStyle/>
          <a:p>
            <a:r>
              <a:rPr lang="en-US" sz="2000" dirty="0"/>
              <a:t>Allergic Sensitization and Allergen Exposure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Tobacco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Air Pollution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Infections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Occupational Exposures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Diet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Obesity</a:t>
            </a:r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9738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06AA-A764-4257-8564-C0A523A9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EXPOSURES AND RISK FACTORS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B45E4-06BC-4ED3-B2A7-ABC0E4E4C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High-Concentration Irritant Exposure and RADS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Fungi and Allergic Airway Mycoses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Exercise-Induced Symptoms in Elite Athletes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Medications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Prenatal and Perinatal Risk Factors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Endogenous Developmental Risk Factors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31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E475-44E3-4060-8711-0CA2FF3F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53"/>
            <a:ext cx="10515600" cy="1057618"/>
          </a:xfrm>
        </p:spPr>
        <p:txBody>
          <a:bodyPr/>
          <a:lstStyle/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TRIGGERS OF AIRWAY NARROWING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15EE2-5001-4BD6-ACC8-6D8E3EE6E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940"/>
            <a:ext cx="10515600" cy="4910023"/>
          </a:xfrm>
        </p:spPr>
        <p:txBody>
          <a:bodyPr>
            <a:noAutofit/>
          </a:bodyPr>
          <a:lstStyle/>
          <a:p>
            <a:r>
              <a:rPr lang="en-US" sz="1400" dirty="0"/>
              <a:t>Allergens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Irritants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Viral Infections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Exercise and Cold/Dry Air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Air Pollution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Drugs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Occupational Exposures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Stress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Hormonal Factors</a:t>
            </a:r>
          </a:p>
        </p:txBody>
      </p:sp>
    </p:spTree>
    <p:extLst>
      <p:ext uri="{BB962C8B-B14F-4D97-AF65-F5344CB8AC3E}">
        <p14:creationId xmlns:p14="http://schemas.microsoft.com/office/powerpoint/2010/main" val="2749022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3088C-CBAA-48B8-A1CF-40C30DF07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COMORBIDITIES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24C4B-DD2E-4FDE-B2EC-D6EE32508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Obesity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Gastroesophageal Reflux Disease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Rhinosinusitis </a:t>
            </a:r>
            <a:r>
              <a:rPr lang="en-US" dirty="0" err="1"/>
              <a:t>And/Or</a:t>
            </a:r>
            <a:r>
              <a:rPr lang="en-US" dirty="0"/>
              <a:t> Nasal Polyposis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Vocal Cord Dysfunction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Chronic Obstructive Pulmonary Disease (COPD)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Anxiety/Depression</a:t>
            </a:r>
          </a:p>
        </p:txBody>
      </p:sp>
    </p:spTree>
    <p:extLst>
      <p:ext uri="{BB962C8B-B14F-4D97-AF65-F5344CB8AC3E}">
        <p14:creationId xmlns:p14="http://schemas.microsoft.com/office/powerpoint/2010/main" val="2625378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B9D-E056-408B-8232-890F3F2A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65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741F2F-BCBB-4292-9BC4-33AFAEFFC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8463" y="1200839"/>
            <a:ext cx="7502485" cy="5067759"/>
          </a:xfrm>
        </p:spPr>
      </p:pic>
    </p:spTree>
    <p:extLst>
      <p:ext uri="{BB962C8B-B14F-4D97-AF65-F5344CB8AC3E}">
        <p14:creationId xmlns:p14="http://schemas.microsoft.com/office/powerpoint/2010/main" val="1447154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B7126-0F17-41DB-9D98-1F0875CD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 AND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3CB15-7D6D-4275-9D0D-AD62E16AB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73" y="1825625"/>
            <a:ext cx="11237205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dirty="0"/>
              <a:t>APPROACH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800" dirty="0"/>
              <a:t>PRIMARY ASSESSMENT TOOLS FOR ESTABLISHING A DIAGNOSIS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History</a:t>
            </a:r>
          </a:p>
          <a:p>
            <a:pPr marL="0" indent="0" algn="just">
              <a:buNone/>
            </a:pPr>
            <a:endParaRPr lang="en-US" dirty="0"/>
          </a:p>
          <a:p>
            <a:r>
              <a:rPr lang="en-US" dirty="0"/>
              <a:t>Physical Examination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Pulmonary Function Tests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Assessment of Airway Responsiveness</a:t>
            </a:r>
          </a:p>
        </p:txBody>
      </p:sp>
    </p:spTree>
    <p:extLst>
      <p:ext uri="{BB962C8B-B14F-4D97-AF65-F5344CB8AC3E}">
        <p14:creationId xmlns:p14="http://schemas.microsoft.com/office/powerpoint/2010/main" val="768653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6F1F-A406-44D4-A06A-E97C4604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444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ADJUNCTIVE ASSESSMENT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BD788-B070-4AF0-A8B4-5AE9A8A4D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8806"/>
            <a:ext cx="10515600" cy="4998158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Eosinophil Counts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IgE</a:t>
            </a:r>
            <a:r>
              <a:rPr lang="en-US" sz="2400" dirty="0"/>
              <a:t>, Skin Tests, and </a:t>
            </a:r>
            <a:r>
              <a:rPr lang="en-US" sz="2400" dirty="0" err="1"/>
              <a:t>Radioallergosorbent</a:t>
            </a:r>
            <a:r>
              <a:rPr lang="en-US" sz="2400" dirty="0"/>
              <a:t> Tests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Exhaled Nitric Oxide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 algn="just">
              <a:buNone/>
            </a:pPr>
            <a:r>
              <a:rPr 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ADDITIONAL EVALUATION IN SEVERE/ POORLY RESPONSIVE ASTHMA</a:t>
            </a:r>
          </a:p>
          <a:p>
            <a:pPr marL="0" indent="0" algn="just">
              <a:buNone/>
            </a:pPr>
            <a:endParaRPr lang="en-US" sz="30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US" sz="2400" dirty="0"/>
              <a:t>Chest Radiography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Sputum</a:t>
            </a:r>
          </a:p>
        </p:txBody>
      </p:sp>
    </p:spTree>
    <p:extLst>
      <p:ext uri="{BB962C8B-B14F-4D97-AF65-F5344CB8AC3E}">
        <p14:creationId xmlns:p14="http://schemas.microsoft.com/office/powerpoint/2010/main" val="3289784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7AA6F-C8B7-4D78-BBB2-A4E13C99B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1DD3D-8BBE-4A8F-B814-A8E7DEBC4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825625"/>
            <a:ext cx="11259238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dirty="0">
                <a:latin typeface="+mj-lt"/>
                <a:ea typeface="+mj-ea"/>
                <a:cs typeface="+mj-cs"/>
              </a:rPr>
              <a:t>GOALS OF ASTHMA THERAPY AND ASSESSMENT OF CONTROL</a:t>
            </a:r>
          </a:p>
          <a:p>
            <a:pPr marL="0" indent="0" algn="just">
              <a:buNone/>
            </a:pPr>
            <a:endParaRPr lang="en-US" sz="3200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3200" dirty="0">
                <a:latin typeface="+mj-lt"/>
                <a:ea typeface="+mj-ea"/>
                <a:cs typeface="+mj-cs"/>
              </a:rPr>
              <a:t>REDUCING TRIGGERS </a:t>
            </a:r>
          </a:p>
          <a:p>
            <a:r>
              <a:rPr lang="en-US" sz="2400" b="1" dirty="0"/>
              <a:t>Mitigation</a:t>
            </a:r>
          </a:p>
          <a:p>
            <a:r>
              <a:rPr lang="en-US" sz="2400" b="1" i="1" dirty="0"/>
              <a:t>Allergen Immunotherapy</a:t>
            </a:r>
          </a:p>
          <a:p>
            <a:r>
              <a:rPr lang="en-US" sz="2400" b="1" dirty="0"/>
              <a:t>Vaccination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6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A417-C252-423C-A2E8-C02FBBF8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507" y="2633031"/>
            <a:ext cx="7943161" cy="2430005"/>
          </a:xfrm>
        </p:spPr>
        <p:txBody>
          <a:bodyPr tIns="274320" bIns="0">
            <a:normAutofit/>
          </a:bodyPr>
          <a:lstStyle/>
          <a:p>
            <a:pPr algn="ctr"/>
            <a:r>
              <a:rPr lang="en-US" sz="7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dobe Caslon Pro Bold" panose="0205070206050A020403" pitchFamily="18" charset="0"/>
              </a:rPr>
              <a:t>ASTHMA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4719D1-54E6-476E-B822-B0396BE67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3035"/>
            <a:ext cx="10515600" cy="1113927"/>
          </a:xfrm>
        </p:spPr>
        <p:txBody>
          <a:bodyPr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59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6512-FAB8-4AE3-A4D5-5B74E95C9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00A5FD-722B-4214-BA03-8721E6F63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6935" y="1564395"/>
            <a:ext cx="7546554" cy="4142341"/>
          </a:xfrm>
        </p:spPr>
      </p:pic>
    </p:spTree>
    <p:extLst>
      <p:ext uri="{BB962C8B-B14F-4D97-AF65-F5344CB8AC3E}">
        <p14:creationId xmlns:p14="http://schemas.microsoft.com/office/powerpoint/2010/main" val="138793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AB88-D6B3-4E2D-9E5E-CF487F64D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MEDICATIONS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3EA676-7E5B-4C43-9960-FF143B2175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Bronchodilators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+mj-lt"/>
                    <a:ea typeface="+mj-ea"/>
                    <a:cs typeface="+mj-cs"/>
                  </a:rPr>
                  <a:t>Short-Acting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𝛽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  <a:ea typeface="+mj-ea"/>
                    <a:cs typeface="+mj-cs"/>
                  </a:rPr>
                  <a:t>-Agonists</a:t>
                </a:r>
              </a:p>
              <a:p>
                <a:pPr marL="0" indent="0">
                  <a:buNone/>
                </a:pPr>
                <a:r>
                  <a:rPr lang="en-US" dirty="0"/>
                  <a:t>Long</a:t>
                </a:r>
                <a:r>
                  <a:rPr lang="en-US" dirty="0">
                    <a:latin typeface="+mj-lt"/>
                    <a:ea typeface="+mj-ea"/>
                    <a:cs typeface="+mj-cs"/>
                  </a:rPr>
                  <a:t>-Acting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𝛽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  <a:ea typeface="+mj-ea"/>
                    <a:cs typeface="+mj-cs"/>
                  </a:rPr>
                  <a:t>-Agonists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Ultra Long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-Acting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-Agonists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3200" dirty="0"/>
                  <a:t>Anticholinergics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endParaRPr lang="en-US" sz="3200" dirty="0"/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3200" dirty="0"/>
                  <a:t>Theophylline</a:t>
                </a:r>
                <a:endPara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endParaRPr lang="en-US" sz="4400" dirty="0">
                  <a:latin typeface="+mj-lt"/>
                  <a:ea typeface="+mj-ea"/>
                  <a:cs typeface="+mj-cs"/>
                </a:endParaRPr>
              </a:p>
              <a:p>
                <a:endParaRPr lang="en-US" sz="4400" dirty="0">
                  <a:latin typeface="+mj-lt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3EA676-7E5B-4C43-9960-FF143B2175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94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414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543E-CF00-407B-8B9C-FA24C76D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Controller (Anti-Inflammatory/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Antimediator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 Therapies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D653C-AE92-440C-B23F-BB8B15C3B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1257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Corticosteroids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ICS and ICS/LABA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Oral Corticosteroids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Intravenous Corticosteroids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Intramuscular Corticosteroids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2A66E-81EE-4F34-8C7D-A1C4E4723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1140"/>
          </a:xfrm>
        </p:spPr>
        <p:txBody>
          <a:bodyPr>
            <a:normAutofit fontScale="90000"/>
          </a:bodyPr>
          <a:lstStyle/>
          <a:p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52924-5C8F-4430-A6F0-8983C399B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6266"/>
            <a:ext cx="10515600" cy="5350697"/>
          </a:xfrm>
        </p:spPr>
        <p:txBody>
          <a:bodyPr>
            <a:normAutofit/>
          </a:bodyPr>
          <a:lstStyle/>
          <a:p>
            <a:r>
              <a:rPr lang="en-US" dirty="0"/>
              <a:t>Leukotriene Modifiers </a:t>
            </a:r>
          </a:p>
          <a:p>
            <a:pPr marL="0" indent="0">
              <a:buNone/>
            </a:pPr>
            <a:r>
              <a:rPr lang="en-US" sz="1800" dirty="0"/>
              <a:t>CysLT1 Antagonists</a:t>
            </a:r>
            <a:endParaRPr lang="en-US" dirty="0"/>
          </a:p>
          <a:p>
            <a:pPr marL="0" indent="0">
              <a:buNone/>
            </a:pPr>
            <a:r>
              <a:rPr lang="en-US" sz="2000" dirty="0"/>
              <a:t>5-Lipoxygenase Inhibition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Cromolyn Sodium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Anti-</a:t>
            </a:r>
            <a:r>
              <a:rPr lang="en-US" dirty="0" err="1"/>
              <a:t>IgE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IL-5–Active Drugs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Anti–IL-4/13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58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FE35-CDCE-406B-A727-2441DBFE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Bronchial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Thermoplasty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Alternative Therapies, and Therapies Under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C2033-E7B2-4029-AFBF-F2E0AB3FC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Bronchial </a:t>
            </a:r>
            <a:r>
              <a:rPr lang="en-US" dirty="0" err="1"/>
              <a:t>Thermoplasty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Alternative Therapies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Therapies in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5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778F5-A561-484F-AED0-D3E9B1B61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49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APPROACH TO THE PATIENT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E4DAD-CCBA-42F2-B500-960DC749C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2233612"/>
            <a:ext cx="7334250" cy="2390775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3D1EFD2-BFBE-4F65-AC58-218752C59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4058" y="1509310"/>
            <a:ext cx="8555439" cy="4649118"/>
          </a:xfrm>
        </p:spPr>
      </p:pic>
    </p:spTree>
    <p:extLst>
      <p:ext uri="{BB962C8B-B14F-4D97-AF65-F5344CB8AC3E}">
        <p14:creationId xmlns:p14="http://schemas.microsoft.com/office/powerpoint/2010/main" val="1422035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3B2BE-5C82-41E8-BD00-0890297F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2761C2-289A-4E71-946C-071B25023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Asthma Attacks</a:t>
            </a:r>
          </a:p>
        </p:txBody>
      </p:sp>
    </p:spTree>
    <p:extLst>
      <p:ext uri="{BB962C8B-B14F-4D97-AF65-F5344CB8AC3E}">
        <p14:creationId xmlns:p14="http://schemas.microsoft.com/office/powerpoint/2010/main" val="1789195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15E51E-235A-49CB-A231-2B3A1D163C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16943"/>
            <a:ext cx="1051560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HIGH-RISK ASTHMA PATIENTS</a:t>
            </a:r>
            <a:b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F99AB5-8ABD-4EBA-AF3E-F69B7E31B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7108" y="1652530"/>
            <a:ext cx="8405869" cy="4205481"/>
          </a:xfrm>
        </p:spPr>
      </p:pic>
    </p:spTree>
    <p:extLst>
      <p:ext uri="{BB962C8B-B14F-4D97-AF65-F5344CB8AC3E}">
        <p14:creationId xmlns:p14="http://schemas.microsoft.com/office/powerpoint/2010/main" val="4113304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942C-8CF5-4289-BA43-8F42983B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0773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D4812-DC97-49CD-9419-3AEB5F968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EXERCISE-INDUCED SYMPTOMS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PREGNANCY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ASPIRIN-EXACERBATED RESPIRATORY DISEASE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SEVERE ASTHMA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ELDERLY PATIENTS WITH ASTHMA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ASTHMA-COPD OVERLAP</a:t>
            </a:r>
          </a:p>
        </p:txBody>
      </p:sp>
    </p:spTree>
    <p:extLst>
      <p:ext uri="{BB962C8B-B14F-4D97-AF65-F5344CB8AC3E}">
        <p14:creationId xmlns:p14="http://schemas.microsoft.com/office/powerpoint/2010/main" val="3479927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DD0B-97D5-4806-8347-97D95BE9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909E9-B607-4CF9-B7A0-17D62F166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CHRONIC OBSTRUCTIVE PULMONARY DISEASE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8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9B7D-C3AB-4854-BE79-73A0C51E0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169" y="-287663"/>
            <a:ext cx="10515600" cy="1937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C29AD0-4BFD-4641-A9C3-909253B31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737"/>
            <a:ext cx="10515600" cy="4527226"/>
          </a:xfrm>
        </p:spPr>
        <p:txBody>
          <a:bodyPr/>
          <a:lstStyle/>
          <a:p>
            <a:pPr marL="0" indent="0"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MANIFESTATIONS</a:t>
            </a:r>
          </a:p>
          <a:p>
            <a:endParaRPr lang="en-US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indent="0">
              <a:buNone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EPIDEMIOLOGY</a:t>
            </a:r>
          </a:p>
        </p:txBody>
      </p:sp>
    </p:spTree>
    <p:extLst>
      <p:ext uri="{BB962C8B-B14F-4D97-AF65-F5344CB8AC3E}">
        <p14:creationId xmlns:p14="http://schemas.microsoft.com/office/powerpoint/2010/main" val="481851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951C-D004-4950-8010-9064F47C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PATHOGENESIS</a:t>
            </a:r>
            <a:br>
              <a:rPr lang="en-US" sz="3600" dirty="0"/>
            </a:b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15A29-FA71-41C3-9961-9CFFBA7A1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INFLAMMATION AND EXTRACELLULAR MATRIX PROTEOLYSIS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Cell Death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Ineffective Repair</a:t>
            </a:r>
          </a:p>
        </p:txBody>
      </p:sp>
    </p:spTree>
    <p:extLst>
      <p:ext uri="{BB962C8B-B14F-4D97-AF65-F5344CB8AC3E}">
        <p14:creationId xmlns:p14="http://schemas.microsoft.com/office/powerpoint/2010/main" val="1903397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BBB3F-3326-4BA3-9371-E81CACBBA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30232C-AD8B-4F6E-94BF-4B3698365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8120" y="1333041"/>
            <a:ext cx="8802478" cy="484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62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83267-6593-49DF-AE74-D9BF1FD77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2BED4-FCE9-459A-A594-D242AF51E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AIRWAYS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SMALL AIRWAYS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LUNG PARENCHYMA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D6EAD-E2C0-426F-AE10-C106FC823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5052" y="2412694"/>
            <a:ext cx="6748748" cy="389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06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61D5-E1DA-4BE9-B36D-7D8EDB19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B239E9-C161-4222-9F10-F7B70E2CF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9138" y="1894901"/>
            <a:ext cx="7480452" cy="3844887"/>
          </a:xfrm>
        </p:spPr>
      </p:pic>
    </p:spTree>
    <p:extLst>
      <p:ext uri="{BB962C8B-B14F-4D97-AF65-F5344CB8AC3E}">
        <p14:creationId xmlns:p14="http://schemas.microsoft.com/office/powerpoint/2010/main" val="2962264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5513A-E2D1-4F45-AA01-E376FEAF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C9808-9871-430B-9129-143FEABA5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AIRFLOW OBSTRUCTION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HYPERINFLATION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GAS EXCHANGE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17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01D4-6BBC-4018-980D-3CB73D9C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371"/>
            <a:ext cx="10515600" cy="826265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RISK FACTORS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C7E49B-7570-46FD-86FF-5F5AB498FD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2872"/>
                <a:ext cx="10515600" cy="4954091"/>
              </a:xfrm>
            </p:spPr>
            <p:txBody>
              <a:bodyPr>
                <a:noAutofit/>
              </a:bodyPr>
              <a:lstStyle/>
              <a:p>
                <a:r>
                  <a:rPr lang="en-US" sz="1400" dirty="0"/>
                  <a:t>CIGARETTE SMOKING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r>
                  <a:rPr lang="en-US" sz="1400" dirty="0"/>
                  <a:t>AIRWAY RESPONSIVENESS AND COPD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r>
                  <a:rPr lang="en-US" sz="1400" dirty="0"/>
                  <a:t>RESPIRATORY INFECTIONS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r>
                  <a:rPr lang="en-US" sz="1400" dirty="0"/>
                  <a:t>OCCUPATIONAL EXPOSURES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r>
                  <a:rPr lang="en-US" sz="1400" dirty="0"/>
                  <a:t>AMBIENT AIR POLLUTION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r>
                  <a:rPr lang="en-US" sz="1400" dirty="0"/>
                  <a:t>PASSIVE, OR SECOND-HAND, SMOKING EXPOSURE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r>
                  <a:rPr lang="en-US" sz="1400" dirty="0"/>
                  <a:t>GENETIC CONSIDERATIONS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Antitrypsin Deficiency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r>
                  <a:rPr lang="en-US" sz="1400" dirty="0"/>
                  <a:t>Other Genetic Risk Factors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C7E49B-7570-46FD-86FF-5F5AB498FD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2872"/>
                <a:ext cx="10515600" cy="4954091"/>
              </a:xfrm>
              <a:blipFill>
                <a:blip r:embed="rId2"/>
                <a:stretch>
                  <a:fillRect l="-116" t="-616" b="-10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533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C8A5-1FBD-4031-B9FE-F9501E8A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51490F-A82C-4486-A02A-7AD673DD5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3036" y="1233889"/>
            <a:ext cx="6797407" cy="4943074"/>
          </a:xfrm>
        </p:spPr>
      </p:pic>
    </p:spTree>
    <p:extLst>
      <p:ext uri="{BB962C8B-B14F-4D97-AF65-F5344CB8AC3E}">
        <p14:creationId xmlns:p14="http://schemas.microsoft.com/office/powerpoint/2010/main" val="484747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D9247-4655-4A36-8542-1FA6ECDE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NATURAL HISTORY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FED96D-366C-41BB-ADCA-C167F37F2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2863" y="2016087"/>
            <a:ext cx="6172433" cy="3209923"/>
          </a:xfrm>
        </p:spPr>
      </p:pic>
    </p:spTree>
    <p:extLst>
      <p:ext uri="{BB962C8B-B14F-4D97-AF65-F5344CB8AC3E}">
        <p14:creationId xmlns:p14="http://schemas.microsoft.com/office/powerpoint/2010/main" val="220202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914-A6EA-4E25-A437-4281D2A7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CLINICAL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33A7D-CF9B-4C0B-A2C2-10FE855F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PHYSICAL FINDINGS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LABORATORY FINDINGS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284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77D2-E427-49C9-9E2C-56B59237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3B92E-FB9A-4B11-B3CD-BA005B09F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STABLE PHASE COPD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B7DE5-12A8-41D2-9D0F-184CE1C9E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4390" y="2269476"/>
            <a:ext cx="6577070" cy="352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3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D1991-F2AA-4738-A307-6F34EDFB3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71" y="365125"/>
            <a:ext cx="11490593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PATHWAY TO THE DEVELOPMENT OF ASTHMA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C58C35D-EF38-4773-B791-9CAB24D36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007" y="1961003"/>
            <a:ext cx="8670275" cy="4098274"/>
          </a:xfrm>
        </p:spPr>
      </p:pic>
    </p:spTree>
    <p:extLst>
      <p:ext uri="{BB962C8B-B14F-4D97-AF65-F5344CB8AC3E}">
        <p14:creationId xmlns:p14="http://schemas.microsoft.com/office/powerpoint/2010/main" val="2724097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966F-9A43-4E6F-B284-266B9CB16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PHARMACOTHERAPY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5B815-D2B7-407D-B998-A7B729D6D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Smoking Cessation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Bronchodilators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Muscarinic Antagonists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Beta Agonists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Combinations of Beta Agonist–Muscarinic Antagonist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Inhaled Corticosteroids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836529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5B46C-ABBB-40EE-8580-3E30849B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PHARMACOTHERAPY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BE2704-3622-455D-B503-76B169D43D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PDE4 Inhibitors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Antibiotics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Oxygen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AT Augmentation Therapy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Oral Glucocorticoids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Theophylline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BE2704-3622-455D-B503-76B169D43D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220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9A554-FF90-4D1C-BBF0-1C926969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NONPHARMACOLOGIC THERAPIES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F9481-F2D0-4390-AD0C-2F1EA7862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Pulmonary Rehabilitation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Lung Volume Reduction Surgery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Lung Transplantation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55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E6C6-0269-47D8-901D-A00A5DCA3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EXACERBATIONS OF COPD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002E6-B2E3-4666-A6FC-87D50BE30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Precipitating Causes and Strategies to Reduce Frequency of Exacerbations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Patient Assessment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35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6A950-C965-44EA-BC0D-365FAF50F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419" y="254957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TREATMENT OF ACUTE EXACERBATIONS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5CD7-AE37-478B-9EBC-99D29B382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Bronchodilators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Antibiotics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Oxygen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Mechanical Ventilatory Support</a:t>
            </a:r>
          </a:p>
        </p:txBody>
      </p:sp>
    </p:spTree>
    <p:extLst>
      <p:ext uri="{BB962C8B-B14F-4D97-AF65-F5344CB8AC3E}">
        <p14:creationId xmlns:p14="http://schemas.microsoft.com/office/powerpoint/2010/main" val="12577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C1D73-60EA-41C0-A5AC-05B0F5F4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C85ABE-8576-4286-9C5E-00BC7459E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6766" y="1266940"/>
            <a:ext cx="7976212" cy="4704201"/>
          </a:xfrm>
        </p:spPr>
      </p:pic>
    </p:spTree>
    <p:extLst>
      <p:ext uri="{BB962C8B-B14F-4D97-AF65-F5344CB8AC3E}">
        <p14:creationId xmlns:p14="http://schemas.microsoft.com/office/powerpoint/2010/main" val="32917864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70DC3-DC6E-4532-830F-22DD46614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39E066-9A2D-4E59-87C0-DA51E8D58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8463" y="1024569"/>
            <a:ext cx="8295701" cy="5468306"/>
          </a:xfrm>
        </p:spPr>
      </p:pic>
    </p:spTree>
    <p:extLst>
      <p:ext uri="{BB962C8B-B14F-4D97-AF65-F5344CB8AC3E}">
        <p14:creationId xmlns:p14="http://schemas.microsoft.com/office/powerpoint/2010/main" val="20530620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FEC7-E877-4A75-99FE-4D560E31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THANKS FOR YOUR ATTENTION</a:t>
            </a:r>
          </a:p>
        </p:txBody>
      </p:sp>
      <p:pic>
        <p:nvPicPr>
          <p:cNvPr id="4" name="Picture 2" descr="C:\Users\Tayeb Ramim\Desktop\colorful poppy flowers.jpg">
            <a:extLst>
              <a:ext uri="{FF2B5EF4-FFF2-40B4-BE49-F238E27FC236}">
                <a16:creationId xmlns:a16="http://schemas.microsoft.com/office/drawing/2014/main" id="{E04663B2-AE26-4559-983F-0167C32DED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95748"/>
            <a:ext cx="9947313" cy="4594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053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B667-F69D-46B6-8D57-8A2564AC0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8133FA3-1F75-4210-B34F-6643C3CD9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120" y="1690688"/>
            <a:ext cx="7028762" cy="4016050"/>
          </a:xfrm>
        </p:spPr>
      </p:pic>
    </p:spTree>
    <p:extLst>
      <p:ext uri="{BB962C8B-B14F-4D97-AF65-F5344CB8AC3E}">
        <p14:creationId xmlns:p14="http://schemas.microsoft.com/office/powerpoint/2010/main" val="3086704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41B0-413C-458C-82FB-4FA3AD82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0B9B11-2785-4214-BEF5-BCF01CA1F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462" y="1476259"/>
            <a:ext cx="7535537" cy="3646583"/>
          </a:xfrm>
        </p:spPr>
      </p:pic>
    </p:spTree>
    <p:extLst>
      <p:ext uri="{BB962C8B-B14F-4D97-AF65-F5344CB8AC3E}">
        <p14:creationId xmlns:p14="http://schemas.microsoft.com/office/powerpoint/2010/main" val="417156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E8DE-49F5-4458-AB8C-CF0288B55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BD3FE-3CD8-4034-86CC-D16597F05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540"/>
            <a:ext cx="10515600" cy="470042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D9523-7E1A-4824-9057-57E7F153E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643" y="1690688"/>
            <a:ext cx="6328196" cy="47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3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3DF86-7397-4825-BCDB-7C222C765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091"/>
            <a:ext cx="10515600" cy="1325563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1000"/>
              </a:spcBef>
              <a:defRPr/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MECHANISMS LEADING TO ACUTE AND CHRONIC AIRWAY OBSTRUCTION</a:t>
            </a:r>
            <a:br>
              <a:rPr lang="en-US" sz="2400" i="1" dirty="0"/>
            </a:br>
            <a:b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sz="2400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6467B2-1DFE-4DAC-B4B2-170B85632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015" y="1322023"/>
            <a:ext cx="10515600" cy="5299113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prstClr val="black"/>
                </a:solidFill>
                <a:ea typeface="+mj-ea"/>
                <a:cs typeface="+mj-cs"/>
              </a:rPr>
              <a:t>Airway Hyperresponsiveness</a:t>
            </a:r>
          </a:p>
          <a:p>
            <a:pPr mar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r>
              <a:rPr lang="en-US" sz="1400" dirty="0"/>
              <a:t>Inflammatory Cells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Airway Smooth Muscle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fr-FR" sz="1400" dirty="0" err="1"/>
              <a:t>Subepithelial</a:t>
            </a:r>
            <a:r>
              <a:rPr lang="fr-FR" sz="1400" dirty="0"/>
              <a:t> </a:t>
            </a:r>
            <a:r>
              <a:rPr lang="fr-FR" sz="1400" dirty="0" err="1"/>
              <a:t>Collagen</a:t>
            </a:r>
            <a:r>
              <a:rPr lang="fr-FR" sz="1400" dirty="0"/>
              <a:t> </a:t>
            </a:r>
            <a:r>
              <a:rPr lang="fr-FR" sz="1400" dirty="0" err="1"/>
              <a:t>Deposition</a:t>
            </a:r>
            <a:r>
              <a:rPr lang="fr-FR" sz="1400" dirty="0"/>
              <a:t> and Matrix </a:t>
            </a:r>
            <a:r>
              <a:rPr lang="fr-FR" sz="1400" dirty="0" err="1"/>
              <a:t>Deposition</a:t>
            </a: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r>
              <a:rPr lang="en-US" sz="1400" dirty="0"/>
              <a:t>Airway Epithelium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Vascular Proliferation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Airway Edema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Epithelial Goblet Cell Metaplasia and Mucus Hypersecretion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Neuronal Proliferation</a:t>
            </a:r>
          </a:p>
        </p:txBody>
      </p:sp>
    </p:spTree>
    <p:extLst>
      <p:ext uri="{BB962C8B-B14F-4D97-AF65-F5344CB8AC3E}">
        <p14:creationId xmlns:p14="http://schemas.microsoft.com/office/powerpoint/2010/main" val="358607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1DF2-2F73-4DEE-A07D-76BA33B6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86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AIRWAY INFLAMMATION (TYPE 2 AND NON–TYPE 2 INFLAMMATION)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59C67-8725-46BE-AF35-02D490048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940"/>
            <a:ext cx="10515600" cy="5056741"/>
          </a:xfrm>
        </p:spPr>
        <p:txBody>
          <a:bodyPr>
            <a:normAutofit/>
          </a:bodyPr>
          <a:lstStyle/>
          <a:p>
            <a:r>
              <a:rPr lang="en-US" sz="3600" dirty="0"/>
              <a:t>Type 2 Inflammation </a:t>
            </a:r>
          </a:p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Non–Type 2 Processes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42E793-B0E4-459A-AD3A-E5FE54A78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209" y="2592503"/>
            <a:ext cx="8426059" cy="402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54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505</Words>
  <Application>Microsoft Office PowerPoint</Application>
  <PresentationFormat>Widescreen</PresentationFormat>
  <Paragraphs>295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Adobe Caslon Pro Bold</vt:lpstr>
      <vt:lpstr>Arial</vt:lpstr>
      <vt:lpstr>Calibri</vt:lpstr>
      <vt:lpstr>Calibri Light</vt:lpstr>
      <vt:lpstr>Cambria Math</vt:lpstr>
      <vt:lpstr>Office Theme</vt:lpstr>
      <vt:lpstr>IN THE NAME OF GOD</vt:lpstr>
      <vt:lpstr>ASTHMA</vt:lpstr>
      <vt:lpstr>PowerPoint Presentation</vt:lpstr>
      <vt:lpstr>THE PATHWAY TO THE DEVELOPMENT OF ASTHMA</vt:lpstr>
      <vt:lpstr>PowerPoint Presentation</vt:lpstr>
      <vt:lpstr>PowerPoint Presentation</vt:lpstr>
      <vt:lpstr>PATHOPHYSIOLOGY</vt:lpstr>
      <vt:lpstr>MECHANISMS LEADING TO ACUTE AND CHRONIC AIRWAY OBSTRUCTION  </vt:lpstr>
      <vt:lpstr>AIRWAY INFLAMMATION (TYPE 2 AND NON–TYPE 2 INFLAMMATION)</vt:lpstr>
      <vt:lpstr> MEDIATORS</vt:lpstr>
      <vt:lpstr>ETIOLOGIC MECHANISMS, RISK FACTORS, TRIGGERS, AND COMPLICATING COMORBIDITIES</vt:lpstr>
      <vt:lpstr>  EXPOSURES AND RISK FACTORS</vt:lpstr>
      <vt:lpstr>EXPOSURES AND RISK FACTORS</vt:lpstr>
      <vt:lpstr>TRIGGERS OF AIRWAY NARROWING</vt:lpstr>
      <vt:lpstr> COMORBIDITIES</vt:lpstr>
      <vt:lpstr>PowerPoint Presentation</vt:lpstr>
      <vt:lpstr>DIAGNOSIS AND EVALUATION</vt:lpstr>
      <vt:lpstr> ADJUNCTIVE ASSESSMENT TOOLS</vt:lpstr>
      <vt:lpstr>TREATMENT</vt:lpstr>
      <vt:lpstr>PowerPoint Presentation</vt:lpstr>
      <vt:lpstr>MEDICATIONS </vt:lpstr>
      <vt:lpstr>Controller (Anti-Inflammatory/Antimediator) Therapies</vt:lpstr>
      <vt:lpstr> </vt:lpstr>
      <vt:lpstr>Bronchial Thermoplasty, Alternative Therapies, and Therapies Under Development</vt:lpstr>
      <vt:lpstr>APPROACH TO THE PATIENT</vt:lpstr>
      <vt:lpstr>PowerPoint Presentation</vt:lpstr>
      <vt:lpstr>HIGH-RISK ASTHMA PATIENTS  </vt:lpstr>
      <vt:lpstr>PowerPoint Presentation</vt:lpstr>
      <vt:lpstr>PowerPoint Presentation</vt:lpstr>
      <vt:lpstr>PATHOGENESIS </vt:lpstr>
      <vt:lpstr>PowerPoint Presentation</vt:lpstr>
      <vt:lpstr>PATHOLOGY</vt:lpstr>
      <vt:lpstr>PowerPoint Presentation</vt:lpstr>
      <vt:lpstr>PATHOPHYSIOLOGY</vt:lpstr>
      <vt:lpstr>RISK FACTORS</vt:lpstr>
      <vt:lpstr>PowerPoint Presentation</vt:lpstr>
      <vt:lpstr>NATURAL HISTORY</vt:lpstr>
      <vt:lpstr>CLINICAL PRESENTATION</vt:lpstr>
      <vt:lpstr>TREATMENT</vt:lpstr>
      <vt:lpstr>PHARMACOTHERAPY</vt:lpstr>
      <vt:lpstr>PHARMACOTHERAPY</vt:lpstr>
      <vt:lpstr>NONPHARMACOLOGIC THERAPIES</vt:lpstr>
      <vt:lpstr>EXACERBATIONS OF COPD</vt:lpstr>
      <vt:lpstr>TREATMENT OF ACUTE EXACERBATIONS</vt:lpstr>
      <vt:lpstr>PowerPoint Presentation</vt:lpstr>
      <vt:lpstr>PowerPoint Presentation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Digital Gostar</dc:creator>
  <cp:lastModifiedBy>Digital Gostar</cp:lastModifiedBy>
  <cp:revision>38</cp:revision>
  <dcterms:created xsi:type="dcterms:W3CDTF">2025-06-05T20:11:00Z</dcterms:created>
  <dcterms:modified xsi:type="dcterms:W3CDTF">2025-06-06T19:39:23Z</dcterms:modified>
</cp:coreProperties>
</file>